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38" r:id="rId44"/>
    <p:sldId id="299" r:id="rId45"/>
    <p:sldId id="337" r:id="rId46"/>
    <p:sldId id="336" r:id="rId47"/>
    <p:sldId id="335" r:id="rId48"/>
    <p:sldId id="334" r:id="rId49"/>
    <p:sldId id="333" r:id="rId50"/>
    <p:sldId id="332" r:id="rId51"/>
    <p:sldId id="331" r:id="rId52"/>
    <p:sldId id="330" r:id="rId53"/>
    <p:sldId id="329" r:id="rId54"/>
    <p:sldId id="328" r:id="rId55"/>
    <p:sldId id="327" r:id="rId56"/>
    <p:sldId id="326" r:id="rId57"/>
    <p:sldId id="325" r:id="rId58"/>
    <p:sldId id="324" r:id="rId59"/>
    <p:sldId id="323" r:id="rId60"/>
    <p:sldId id="322" r:id="rId61"/>
    <p:sldId id="321" r:id="rId62"/>
    <p:sldId id="320" r:id="rId63"/>
    <p:sldId id="319" r:id="rId64"/>
    <p:sldId id="318" r:id="rId65"/>
    <p:sldId id="317" r:id="rId66"/>
    <p:sldId id="316" r:id="rId67"/>
    <p:sldId id="315" r:id="rId68"/>
    <p:sldId id="314" r:id="rId69"/>
    <p:sldId id="313" r:id="rId70"/>
    <p:sldId id="312" r:id="rId71"/>
    <p:sldId id="311" r:id="rId72"/>
    <p:sldId id="310" r:id="rId73"/>
    <p:sldId id="309" r:id="rId74"/>
    <p:sldId id="308" r:id="rId75"/>
    <p:sldId id="307" r:id="rId76"/>
    <p:sldId id="306" r:id="rId77"/>
    <p:sldId id="305" r:id="rId78"/>
    <p:sldId id="304" r:id="rId79"/>
    <p:sldId id="303" r:id="rId80"/>
    <p:sldId id="302" r:id="rId81"/>
    <p:sldId id="301" r:id="rId82"/>
    <p:sldId id="300" r:id="rId8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>
      <p:cViewPr varScale="1">
        <p:scale>
          <a:sx n="120" d="100"/>
          <a:sy n="120" d="100"/>
        </p:scale>
        <p:origin x="200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28580e1b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28580e1b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28580e1b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28580e1b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28580e1b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28580e1b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28580e1b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28580e1b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28580e1b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28580e1b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28580e1b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28580e1b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28580e1b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28580e1b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28580e1b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28580e1b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28580e1b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28580e1b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28580e1b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28580e1b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28580e1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28580e1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28580e1b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28580e1b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28580e1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28580e1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28580e1b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28580e1b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28580e1b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28580e1b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28580e1b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28580e1b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28580e1b1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28580e1b1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28580e1b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28580e1b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28580e1b1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28580e1b1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28580e1b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28580e1b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28580e1b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28580e1b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580e1b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580e1b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28580e1b1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28580e1b1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28580e1b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28580e1b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28580e1b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28580e1b1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28580e1b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28580e1b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28580e1b1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28580e1b1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28580e1b1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28580e1b1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28580e1b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28580e1b1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28580e1b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28580e1b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28580e1b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28580e1b1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28580e1b1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28580e1b1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28580e1b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28580e1b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28580e1b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28580e1b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28580e1b1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28580e1b1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28580e1b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28580e1b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28580e1b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28580e1b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28580e1b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28580e1b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28580e1b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28580e1b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28580e1b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28580e1b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JG698U2Mv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550847C-EE25-4363-E392-CF94784E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752" y="2798198"/>
            <a:ext cx="4066988" cy="29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Трансформеры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Transformers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Encoder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500" y="3762775"/>
            <a:ext cx="4758676" cy="10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325" y="409775"/>
            <a:ext cx="4758669" cy="30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7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Слово -&gt; вектор (embedding)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Эмбединги применяются только в самом нижнем энкодере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Каждый энкодер получает набор векторов (их количество является одним из параметров)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Encoder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900" y="787650"/>
            <a:ext cx="6779673" cy="431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Self-attention: концепция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2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The animal didn't cross the street because </a:t>
            </a:r>
            <a:r>
              <a:rPr lang="ru" b="1">
                <a:solidFill>
                  <a:schemeClr val="dk1"/>
                </a:solidFill>
              </a:rPr>
              <a:t>it</a:t>
            </a:r>
            <a:r>
              <a:rPr lang="ru">
                <a:solidFill>
                  <a:schemeClr val="dk1"/>
                </a:solidFill>
              </a:rPr>
              <a:t> was too tired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it = street? it = animal?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697" y="1589825"/>
            <a:ext cx="3864199" cy="35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150" y="1915675"/>
            <a:ext cx="1224363" cy="318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5"/>
          <p:cNvCxnSpPr>
            <a:endCxn id="132" idx="1"/>
          </p:cNvCxnSpPr>
          <p:nvPr/>
        </p:nvCxnSpPr>
        <p:spPr>
          <a:xfrm rot="10800000" flipH="1">
            <a:off x="2784697" y="3366663"/>
            <a:ext cx="1389000" cy="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25"/>
          <p:cNvSpPr txBox="1"/>
          <p:nvPr/>
        </p:nvSpPr>
        <p:spPr>
          <a:xfrm>
            <a:off x="2697450" y="2988475"/>
            <a:ext cx="163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от RNN к self-attention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11111"/>
                </a:solidFill>
                <a:highlight>
                  <a:srgbClr val="FFFFFF"/>
                </a:highlight>
              </a:rPr>
              <a:t>Внутреннее внимание позволяет модели взглянуть на другие позиции входной последовательности и найти подсказку, помогающую лучше закодировать данное слово.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Self-attention: 1 шаг (key, query, value)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75" y="1087225"/>
            <a:ext cx="5778950" cy="37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Self-attention: 2 шаг (получаем score)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2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>
                <a:solidFill>
                  <a:schemeClr val="dk1"/>
                </a:solidFill>
              </a:rPr>
              <a:t>Score (коэффициент) </a:t>
            </a:r>
            <a:r>
              <a:rPr lang="ru">
                <a:solidFill>
                  <a:schemeClr val="dk1"/>
                </a:solidFill>
              </a:rPr>
              <a:t>определяет, насколько нужно сфокусироваться на частях входящего предложения во время кодирования слова на текущей позиции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Query * Key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27" y="2310104"/>
            <a:ext cx="4847549" cy="268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Self-attention: 2 шаг (получаем score)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400" y="1221987"/>
            <a:ext cx="4518224" cy="327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>
                <a:solidFill>
                  <a:schemeClr val="dk1"/>
                </a:solidFill>
              </a:rPr>
              <a:t>d_k</a:t>
            </a:r>
            <a:r>
              <a:rPr lang="ru">
                <a:solidFill>
                  <a:schemeClr val="dk1"/>
                </a:solidFill>
              </a:rPr>
              <a:t> - размер ключа (в статье было 64)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>
                <a:solidFill>
                  <a:schemeClr val="dk1"/>
                </a:solidFill>
              </a:rPr>
              <a:t>Softmax</a:t>
            </a:r>
            <a:r>
              <a:rPr lang="ru">
                <a:solidFill>
                  <a:schemeClr val="dk1"/>
                </a:solidFill>
              </a:rPr>
              <a:t> - в какой мере каждое из слов предложения будет выражено в определенной позиции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Слово в своей позиции получит наибольший коэффициент, но иногда полезно учитывать и другие слова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AC89-FC82-6C8A-0085-EA06AF0B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Softmax</a:t>
            </a:r>
            <a:r>
              <a:rPr lang="en-US" dirty="0"/>
              <a:t> - </a:t>
            </a:r>
            <a:r>
              <a:rPr lang="ru-RU" dirty="0" err="1"/>
              <a:t>напоминалка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6C5F0-77F6-4260-0E25-481CD47E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4" descr="A mathematical equation on a black background&#10;&#10;Description automatically generated">
            <a:extLst>
              <a:ext uri="{FF2B5EF4-FFF2-40B4-BE49-F238E27FC236}">
                <a16:creationId xmlns:a16="http://schemas.microsoft.com/office/drawing/2014/main" id="{01C285C5-2BD5-574C-1156-693E068E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8650"/>
            <a:ext cx="47244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6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Self-attention: 3 шаг (умножаем слова на score)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Нужно держать без изменений значения слов, на которых мы фокусируемся, и отвести на второй план нерелевантные слова (умножив их на небольшие значения)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800" y="1170125"/>
            <a:ext cx="3806066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Self-attention: 4 шаг (складываем слова)</a:t>
            </a: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Складываем взвешенные векторы значений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Результат - выход self-attention для </a:t>
            </a:r>
            <a:r>
              <a:rPr lang="ru" b="1">
                <a:solidFill>
                  <a:srgbClr val="111111"/>
                </a:solidFill>
                <a:highlight>
                  <a:srgbClr val="FFFFFF"/>
                </a:highlight>
              </a:rPr>
              <a:t>данной</a:t>
            </a: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 позиции (в нашем примере - для 1ой)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800" y="1170125"/>
            <a:ext cx="3806066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dirty="0">
                <a:solidFill>
                  <a:schemeClr val="dk1"/>
                </a:solidFill>
              </a:rPr>
              <a:t>Vanilla Transformer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dirty="0">
                <a:solidFill>
                  <a:schemeClr val="dk1"/>
                </a:solidFill>
              </a:rPr>
              <a:t>GPT-2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dirty="0">
                <a:solidFill>
                  <a:schemeClr val="dk1"/>
                </a:solidFill>
              </a:rPr>
              <a:t>BERT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dirty="0">
                <a:solidFill>
                  <a:schemeClr val="dk1"/>
                </a:solidFill>
              </a:rPr>
              <a:t>Как обучить свой </a:t>
            </a:r>
            <a:r>
              <a:rPr lang="en-US" dirty="0" err="1">
                <a:solidFill>
                  <a:schemeClr val="dk1"/>
                </a:solidFill>
              </a:rPr>
              <a:t>ChatGPT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Self-attention: все то же самое через матрицы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473613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838" y="1939200"/>
            <a:ext cx="5213189" cy="228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 голов внимания: концепция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525" y="1152475"/>
            <a:ext cx="4892474" cy="29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Множественное внимание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Повышается способность модели фокусироваться на разных позициях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Слой внимания снабжается множеством “подпространств представлений”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Множество наборов матриц, каждый создается случайным образом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 голов внимания: пример</a:t>
            </a: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Одна голова фокусируется на “animal”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Другая - на “tired”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800" y="1170125"/>
            <a:ext cx="4324799" cy="3756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 голов внимания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75" y="1420450"/>
            <a:ext cx="6372848" cy="308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 голов внимания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13" y="1070050"/>
            <a:ext cx="6536366" cy="366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 голов внимания</a:t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963" y="1095375"/>
            <a:ext cx="670808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учесть позицию слова в предложении?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Сейчас наш эмбединг не зависит от того, где в предложении находится слово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Давайте подмешаем к эмбедингу positional encoding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725" y="1738300"/>
            <a:ext cx="4646201" cy="266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энкодер и декодер работают вместе?</a:t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125" y="1072925"/>
            <a:ext cx="69551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энкодер и декодер работают вместе?</a:t>
            </a:r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После завершения фазы кодирования начинается декодирование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Каждый этап фазы декодирования возвращает элемент выходной последовательности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Повторяем, пока не выведем специальный символ (токен) конца последовательности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350" y="1912724"/>
            <a:ext cx="4789274" cy="13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 txBox="1"/>
          <p:nvPr/>
        </p:nvSpPr>
        <p:spPr>
          <a:xfrm>
            <a:off x="4798750" y="3230775"/>
            <a:ext cx="147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Encoder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7238800" y="3230775"/>
            <a:ext cx="147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Decoder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Декодер возвращает вектор - как получить слова?</a:t>
            </a:r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Есть “выходной словарь”, например, 10тыс английских слов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Преобразуем вектор на выходе декодера в вектор длины 10тыс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Преобразуем числа в этом векторе в вероятности (логиты)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275" y="1473200"/>
            <a:ext cx="4528425" cy="29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Внимание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B5299-092C-C642-E5E1-EFA3E8DB5AFA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hlinkClick r:id="rId3"/>
              </a:rPr>
              <a:t>https://www.youtube.com/watch?v=vJG698U2Mvo</a:t>
            </a:r>
            <a:endParaRPr lang="en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учить?</a:t>
            </a:r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Unsupervised learning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Есть “таргет” - какое слово ожидаем получить (вероятность 1 только у этого слова)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Есть предсказание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Получили два распределения, можем вычислить, насколько они отличаются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800" y="1170125"/>
            <a:ext cx="4324801" cy="257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учить?</a:t>
            </a:r>
            <a:endParaRPr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0" y="1412975"/>
            <a:ext cx="4545026" cy="3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926" y="1414925"/>
            <a:ext cx="4156725" cy="318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GPT-2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50" y="1179625"/>
            <a:ext cx="7714202" cy="35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GPT-2 - только декодер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GPT-2 - только декодер</a:t>
            </a:r>
            <a:endParaRPr/>
          </a:p>
        </p:txBody>
      </p:sp>
      <p:pic>
        <p:nvPicPr>
          <p:cNvPr id="273" name="Google Shape;2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0" y="1162650"/>
            <a:ext cx="76260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жить без энкодера? Добавить специальные токены!</a:t>
            </a:r>
            <a:endParaRPr/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0" y="1805575"/>
            <a:ext cx="4337439" cy="21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726" y="1805575"/>
            <a:ext cx="4672825" cy="217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BERT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BERT - только энкодер</a:t>
            </a:r>
            <a:endParaRPr/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8925"/>
            <a:ext cx="3801225" cy="23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825" y="1393785"/>
            <a:ext cx="3801225" cy="235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с self-attention в encoder-only архитектуре</a:t>
            </a:r>
            <a:endParaRPr/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362" y="2323924"/>
            <a:ext cx="4789274" cy="13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 txBox="1"/>
          <p:nvPr/>
        </p:nvSpPr>
        <p:spPr>
          <a:xfrm>
            <a:off x="2658763" y="3641975"/>
            <a:ext cx="147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Encoder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0" name="Google Shape;300;p50"/>
          <p:cNvSpPr txBox="1"/>
          <p:nvPr/>
        </p:nvSpPr>
        <p:spPr>
          <a:xfrm>
            <a:off x="5098813" y="3641975"/>
            <a:ext cx="147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Decoder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 sz="1800">
                <a:solidFill>
                  <a:srgbClr val="111111"/>
                </a:solidFill>
                <a:highlight>
                  <a:srgbClr val="FFFFFF"/>
                </a:highlight>
              </a:rPr>
              <a:t>Кодировщик может смотреть на весь текст</a:t>
            </a:r>
            <a:endParaRPr sz="18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 sz="1800">
                <a:solidFill>
                  <a:srgbClr val="111111"/>
                </a:solidFill>
                <a:highlight>
                  <a:srgbClr val="FFFFFF"/>
                </a:highlight>
              </a:rPr>
              <a:t>Как тогда учить?</a:t>
            </a:r>
            <a:endParaRPr sz="18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BERT: как учить (маскируем слова) </a:t>
            </a:r>
            <a:endParaRPr/>
          </a:p>
        </p:txBody>
      </p:sp>
      <p:pic>
        <p:nvPicPr>
          <p:cNvPr id="307" name="Google Shape;3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75" y="1072950"/>
            <a:ext cx="602444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“Attention Is All You Need” (Vaswani et al), 2017 год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451" y="1595022"/>
            <a:ext cx="5072848" cy="28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01000"/>
            <a:ext cx="312873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BERT: как использовать (крутые эмбединги)</a:t>
            </a:r>
            <a:endParaRPr/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050" y="1239725"/>
            <a:ext cx="4331601" cy="367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BERT: как использовать (дообучение)</a:t>
            </a:r>
            <a:endParaRPr/>
          </a:p>
        </p:txBody>
      </p:sp>
      <p:pic>
        <p:nvPicPr>
          <p:cNvPr id="319" name="Google Shape;3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325" y="1265096"/>
            <a:ext cx="6306849" cy="34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узнали</a:t>
            </a:r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dirty="0">
                <a:solidFill>
                  <a:schemeClr val="dk1"/>
                </a:solidFill>
              </a:rPr>
              <a:t>Encoder-Decoder архитектуру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dirty="0">
                <a:solidFill>
                  <a:schemeClr val="dk1"/>
                </a:solidFill>
              </a:rPr>
              <a:t>Разницу между GPT и BERT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dirty="0">
                <a:solidFill>
                  <a:schemeClr val="dk1"/>
                </a:solidFill>
              </a:rPr>
              <a:t>Как учатся трансформерные модели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 dirty="0">
                <a:solidFill>
                  <a:schemeClr val="dk1"/>
                </a:solidFill>
              </a:rPr>
              <a:t>Проблема: модель - не агент, она просто “учит понимание” текстов из датасета. Если ее о чем-то попросить, то она просто продолжит просьбу как обычный текст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B9D8-F13D-9C27-8A5B-C9DAD86B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BD52C-7E00-37DE-6A06-B6C42C448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4" descr="A book with a globe and glass&#10;&#10;Description automatically generated">
            <a:extLst>
              <a:ext uri="{FF2B5EF4-FFF2-40B4-BE49-F238E27FC236}">
                <a16:creationId xmlns:a16="http://schemas.microsoft.com/office/drawing/2014/main" id="{2C89E2D7-320F-C5DC-C0A9-F81EEEE0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65" y="0"/>
            <a:ext cx="92177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65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BB57-F0DA-F51D-0A02-50750084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A7131-63D4-FD54-2CF5-5543C991D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pic>
        <p:nvPicPr>
          <p:cNvPr id="7" name="Picture 6" descr="A screenshot of a data collection&#10;&#10;Description automatically generated">
            <a:extLst>
              <a:ext uri="{FF2B5EF4-FFF2-40B4-BE49-F238E27FC236}">
                <a16:creationId xmlns:a16="http://schemas.microsoft.com/office/drawing/2014/main" id="{CC950BFE-15D6-0CE7-77CB-37A82494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44001" cy="51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65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1235-A37B-4E59-92EC-22FD359E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8650E-FE0E-8245-1FD6-179CF8939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computer program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C1D4BDA7-D264-961F-70BF-63D2058F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9144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93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FFDC-AC4D-391B-FCC4-09BF0B5E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5DE24-9AA8-AC30-218B-8E598F65C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A506A5C2-A75F-B1D6-2982-950F81F9A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4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9F3E-2064-AB6B-DD70-E39E9132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320A3-8C8C-C534-0A48-0E4CA7937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29DD6F-51B5-C45C-3A53-B857AE4E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112"/>
            <a:ext cx="9144000" cy="517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80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B869-26E9-094D-74A7-2383B3EC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75F82-6DD2-D610-1B48-4526EAD85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361C5A-80DE-922E-5370-87E2328F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5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215D-4735-9C78-33D1-D2ACC2C3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AFC89-1933-E441-A512-38E37D029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0CCBB9-BC70-0E56-B96E-BE2D1A38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8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Transformer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50950"/>
            <a:ext cx="8991600" cy="238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5FEE-E652-6579-1B66-18837B22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E915-BAE8-6083-57C2-1C4D3B4F8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7765420C-7FF1-0644-486F-5CC60D61C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80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B1C8-A1B0-3A8A-AEB1-C21803EC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A31B3-A348-3AE4-5D66-983BDFFD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B0F59B-3B8E-0702-55A1-480112D9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5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21CC-55F5-7240-D122-CB0D9B07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C9297-4DCB-2FCF-2A40-955D78916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323EB2-7788-51CC-156E-02B20BCE0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78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9A3A-0E2F-B76C-75F8-0DBE8D8C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3C427-3CCC-9E95-B8DA-9CD1802F8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15BC25-0B69-C957-53E7-24F543BFC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AADC-2807-1AD1-1CA0-A45929D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FF2B9-F2C2-6B41-A701-ACE4CB8C1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333E603-F7C7-E7A1-8BD9-9B2128C6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37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B5EA-C703-FBE3-AA0C-355BF03D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4B5F7-5D0F-FD92-C80D-A3AA1E580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CE5387D6-E398-CA11-259C-23642775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5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B8B1-418B-E7FC-F78E-D8732385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EDD92-1D8E-1FD3-6A88-04C70504D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6339DB-305E-E2BA-56BE-E7C41C98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61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6F77-216B-AAFA-5E79-14B920BF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93938-C7B0-ABA5-B5B2-2010C62A0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21A528-0E22-609C-A74C-9AABDD20F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7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CA84-0333-8E25-5FF0-6B490A0C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727FA-3A06-6E95-7134-AB8EF8C02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18D552-08AF-932A-FF59-0A1EE0D9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5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8A44-89E8-15C0-522C-F7D761F4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A4EE-273C-299C-2BC0-D291B9557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8076BD-6DA2-3FAE-AC2A-3B9EB758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26"/>
            <a:ext cx="9149059" cy="51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9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Transformer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663" y="1017725"/>
            <a:ext cx="56146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C4DB-8C0E-E71E-6052-19A3A701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52002-012D-0C42-C884-5AE9B35CC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218B54-44A0-031B-910F-A41F35E4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069572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28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94FD-92CB-D616-9426-79A71072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0B7BC-213E-BAF4-00EB-61264F3EE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DEBFCB0-0549-D217-AB58-36FCFBF6C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78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F45E-81B7-EDCF-BC67-DF9390E3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4A03A-5FEA-45D9-DAAE-E99513DFC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CA3FF0-1ADE-8690-F3A1-652DCCBD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8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9C33-63A3-ACE1-8872-8056F8E2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92BC7-305B-DF36-5221-5C2874E65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E799863-5062-266C-88F8-DF03DE8D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2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3DC5-9831-6F63-E5F5-C30958DF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E7D46-74FB-E146-7900-654D46E3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F3CA7A1-8A93-288A-390D-4758BAC7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63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51C5-B321-9612-9FBA-6EE6BA1F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B7DEB-3BFB-1D5A-6937-23C01F39E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98B0D919-7B58-7B70-D729-B8CA9813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48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17EF5-F8A9-935F-5EA9-72C67C25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EFB39-FCB0-5635-1E07-84D3DED56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CE7FA5-4273-E70F-7C74-BD650694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01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EE4E-0E6A-3736-FD1F-48534B73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8973A-77FB-A956-5C38-B4AEE7A27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AB133B-C455-A9A5-631C-36871E1F5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78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6B24-89E0-31AE-E131-28FCC012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21B47-BFF4-A023-D433-7980DDA89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09FC82-3CAD-D974-C3E7-428DA903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3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9F73-5EAE-AAB3-0227-35204B09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75E49-8862-8083-6CFD-3A2CDE93A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AA67C2-2FD6-9720-5105-4157E8F1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Transformer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063" y="898625"/>
            <a:ext cx="5659876" cy="402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EDEF-023F-6C6F-9371-C166C21A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FA33-1438-413A-C75D-44CCF4E10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close-up of a hand&#10;&#10;Description automatically generated">
            <a:extLst>
              <a:ext uri="{FF2B5EF4-FFF2-40B4-BE49-F238E27FC236}">
                <a16:creationId xmlns:a16="http://schemas.microsoft.com/office/drawing/2014/main" id="{9D78F781-357F-0FB1-663C-3099BB56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93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6877-36ED-6423-D572-75CFEB93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38A4A-A91C-C73B-A66E-6343FC826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close-up of a book&#10;&#10;Description automatically generated">
            <a:extLst>
              <a:ext uri="{FF2B5EF4-FFF2-40B4-BE49-F238E27FC236}">
                <a16:creationId xmlns:a16="http://schemas.microsoft.com/office/drawing/2014/main" id="{66778FD3-57A2-E0ED-F1ED-39030286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065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7EF9-9343-D344-F714-0F918DB4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12BEB-5905-8D08-8119-D49D3F4E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F72E36D-4F65-5A63-2DF9-C6525CBE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2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3B21-1A23-BDD6-1A5C-E9AF1D26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58822-FC13-A4BF-5DC1-C2086E225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45F604-83CF-A1B8-7FE9-3508C771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07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67F3-F233-D845-A431-34DBDF63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15886-D1A2-BBD6-014A-75879966D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0B42E3-2052-5572-016A-DEF33235C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616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95D6-7308-724D-AB9C-8CE80D0F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5FC82-1EA1-B3A8-1AE7-A6F68D2D1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82EF55-2678-6BC8-8BDB-0EC2D776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27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2273-CFBC-D855-D6ED-917F671F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9F15-497E-ED2D-7C1F-1FA5DBA99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D04E61-2533-DDA3-C58B-C719747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6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F6A7-9280-A89A-9B35-F6EC7E3B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D85E3-15D5-A38B-5F67-814C4D20D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08ADBF-BF92-F66D-F3C3-F25E5EBF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20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5A2E-16D4-5BBC-003B-13E4B541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055F6-BF12-EFD0-1AFB-08F6131E1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8FF8494-63FF-B007-1B7D-16194AE8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50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F530-D6F3-F9DA-88D4-C72487B9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8E7B-CD2A-F807-F231-7429FAC3A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3B4561-1DE1-0F66-39DA-93C2A341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3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Encoder: общая идея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2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>
                <a:solidFill>
                  <a:schemeClr val="dk1"/>
                </a:solidFill>
              </a:rPr>
              <a:t>Self-attention: </a:t>
            </a:r>
            <a:r>
              <a:rPr lang="ru">
                <a:solidFill>
                  <a:schemeClr val="dk1"/>
                </a:solidFill>
              </a:rPr>
              <a:t>Помогает смотреть на другие слова во входящем предложении во время кодирования конкретного слова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474" y="1896600"/>
            <a:ext cx="6293074" cy="291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A578-070E-C1D9-EA01-B1CDFA7C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B7A11-51FC-1EF7-E844-AE3555F8F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4EAF42-854A-118D-6370-E454AC86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6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95AF-4281-0567-B74A-40556E87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25B40-158B-3239-679C-818EA13B9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C8D2248-3195-6377-3CC5-BB94A9D36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948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2F1BD-5D06-B128-9649-B47D3BB1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EFB06-8A28-3B4B-7C75-092C7A6B4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C9FF98-9D17-CBDE-AD61-455149B5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2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Decoder: общая идея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3689"/>
            <a:ext cx="9144000" cy="295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611</Words>
  <Application>Microsoft Macintosh PowerPoint</Application>
  <PresentationFormat>On-screen Show (16:9)</PresentationFormat>
  <Paragraphs>96</Paragraphs>
  <Slides>82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Arial</vt:lpstr>
      <vt:lpstr>Simple Light</vt:lpstr>
      <vt:lpstr>Трансформеры</vt:lpstr>
      <vt:lpstr>План</vt:lpstr>
      <vt:lpstr>Внимание</vt:lpstr>
      <vt:lpstr>“Attention Is All You Need” (Vaswani et al), 2017 год</vt:lpstr>
      <vt:lpstr>Transformer</vt:lpstr>
      <vt:lpstr>Transformer</vt:lpstr>
      <vt:lpstr>Transformer</vt:lpstr>
      <vt:lpstr>Encoder: общая идея</vt:lpstr>
      <vt:lpstr>Decoder: общая идея</vt:lpstr>
      <vt:lpstr>Encoder</vt:lpstr>
      <vt:lpstr>Encoder</vt:lpstr>
      <vt:lpstr>Self-attention: концепция</vt:lpstr>
      <vt:lpstr>Внутреннее внимание позволяет модели взглянуть на другие позиции входной последовательности и найти подсказку, помогающую лучше закодировать данное слово.</vt:lpstr>
      <vt:lpstr>Self-attention: 1 шаг (key, query, value)</vt:lpstr>
      <vt:lpstr>Self-attention: 2 шаг (получаем score)</vt:lpstr>
      <vt:lpstr>Self-attention: 2 шаг (получаем score)</vt:lpstr>
      <vt:lpstr>Softmax - напоминалка</vt:lpstr>
      <vt:lpstr>Self-attention: 3 шаг (умножаем слова на score)</vt:lpstr>
      <vt:lpstr>Self-attention: 4 шаг (складываем слова)</vt:lpstr>
      <vt:lpstr>Self-attention: все то же самое через матрицы</vt:lpstr>
      <vt:lpstr>Много голов внимания: концепция</vt:lpstr>
      <vt:lpstr>Много голов внимания: пример</vt:lpstr>
      <vt:lpstr>Много голов внимания</vt:lpstr>
      <vt:lpstr>Много голов внимания</vt:lpstr>
      <vt:lpstr>Много голов внимания</vt:lpstr>
      <vt:lpstr>Как учесть позицию слова в предложении?</vt:lpstr>
      <vt:lpstr>Как энкодер и декодер работают вместе?</vt:lpstr>
      <vt:lpstr>Как энкодер и декодер работают вместе?</vt:lpstr>
      <vt:lpstr>Декодер возвращает вектор - как получить слова?</vt:lpstr>
      <vt:lpstr>Как учить?</vt:lpstr>
      <vt:lpstr>Как учить?</vt:lpstr>
      <vt:lpstr>GPT-2</vt:lpstr>
      <vt:lpstr>GPT-2 - только декодер</vt:lpstr>
      <vt:lpstr>GPT-2 - только декодер</vt:lpstr>
      <vt:lpstr>Как жить без энкодера? Добавить специальные токены!</vt:lpstr>
      <vt:lpstr>BERT</vt:lpstr>
      <vt:lpstr>BERT - только энкодер</vt:lpstr>
      <vt:lpstr>Проблемы с self-attention в encoder-only архитектуре</vt:lpstr>
      <vt:lpstr>BERT: как учить (маскируем слова) </vt:lpstr>
      <vt:lpstr>BERT: как использовать (крутые эмбединги)</vt:lpstr>
      <vt:lpstr>BERT: как использовать (дообучение)</vt:lpstr>
      <vt:lpstr>Что узнали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Трансформеры</dc:title>
  <cp:lastModifiedBy>Svyatoslav Kovalev</cp:lastModifiedBy>
  <cp:revision>2</cp:revision>
  <dcterms:modified xsi:type="dcterms:W3CDTF">2024-05-28T08:19:38Z</dcterms:modified>
</cp:coreProperties>
</file>